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12"/>
    </p:embeddedFont>
    <p:embeddedFont>
      <p:font typeface="Catamaran" pitchFamily="2" charset="77"/>
      <p:regular r:id="rId13"/>
      <p:bold r:id="rId14"/>
    </p:embeddedFont>
    <p:embeddedFont>
      <p:font typeface="Oswald" pitchFamily="2" charset="77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75"/>
    <p:restoredTop sz="93591"/>
  </p:normalViewPr>
  <p:slideViewPr>
    <p:cSldViewPr snapToGrid="0">
      <p:cViewPr>
        <p:scale>
          <a:sx n="105" d="100"/>
          <a:sy n="105" d="100"/>
        </p:scale>
        <p:origin x="424" y="1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3db55aa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3db55aa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5287a5e6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5287a5e6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3db55aa8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3db55aa8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5287a5e6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5287a5e6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5287a5e6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5287a5e6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5287a5e6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5287a5e6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c96e57c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c96e57c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3db55aa8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3db55aa8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Lab 03: Recursion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CS 0112</a:t>
            </a:r>
            <a:endParaRPr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Fall 2023</a:t>
            </a:r>
            <a:endParaRPr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E5EB2A-0568-9B25-3F82-8841397BC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502" y="301396"/>
            <a:ext cx="1696995" cy="1378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288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Recursion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</a:pPr>
            <a:r>
              <a:rPr lang="en" u="sng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Recursive</a:t>
            </a:r>
            <a:r>
              <a:rPr lang="en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 definition refers to itself</a:t>
            </a:r>
            <a:endParaRPr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tamaran"/>
              <a:buChar char="○"/>
            </a:pPr>
            <a:r>
              <a:rPr lang="en" sz="1600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Many concepts can be defined recursively</a:t>
            </a:r>
            <a:endParaRPr sz="1600"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tamaran"/>
              <a:buChar char="○"/>
            </a:pPr>
            <a:r>
              <a:rPr lang="en" sz="1600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Formulas, Functions, Data Structures</a:t>
            </a:r>
            <a:endParaRPr sz="1600"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</a:pPr>
            <a:r>
              <a:rPr lang="en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Ex: Recursive Formula</a:t>
            </a:r>
            <a:endParaRPr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○"/>
            </a:pPr>
            <a:r>
              <a:rPr lang="en" sz="1800" b="1" dirty="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sz="1800" b="1" baseline="-25000" dirty="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" sz="1800" b="1" dirty="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 = 2(S</a:t>
            </a:r>
            <a:r>
              <a:rPr lang="en" sz="1800" b="1" baseline="-25000" dirty="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n-1</a:t>
            </a:r>
            <a:r>
              <a:rPr lang="en" sz="1800" b="1" dirty="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800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 to find n</a:t>
            </a:r>
            <a:r>
              <a:rPr lang="en" sz="1800" baseline="30000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th</a:t>
            </a:r>
            <a:r>
              <a:rPr lang="en" sz="1800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 element of the sequence S = 1, 2, 4, 8,...</a:t>
            </a:r>
            <a:endParaRPr sz="1800"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</a:pPr>
            <a:r>
              <a:rPr lang="en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Ex: Recursive Function</a:t>
            </a:r>
            <a:endParaRPr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68" name="Google Shape;68;p14"/>
          <p:cNvCxnSpPr>
            <a:cxnSpLocks/>
          </p:cNvCxnSpPr>
          <p:nvPr/>
        </p:nvCxnSpPr>
        <p:spPr>
          <a:xfrm>
            <a:off x="895549" y="3793825"/>
            <a:ext cx="51122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" name="Google Shape;69;p14"/>
          <p:cNvCxnSpPr/>
          <p:nvPr/>
        </p:nvCxnSpPr>
        <p:spPr>
          <a:xfrm rot="10800000" flipH="1">
            <a:off x="902749" y="3055525"/>
            <a:ext cx="5100" cy="738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4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AC472399-B87C-AD1D-C926-E012A0841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687"/>
          <a:stretch/>
        </p:blipFill>
        <p:spPr>
          <a:xfrm>
            <a:off x="5381192" y="3055525"/>
            <a:ext cx="3561177" cy="1634445"/>
          </a:xfrm>
          <a:prstGeom prst="rect">
            <a:avLst/>
          </a:prstGeom>
        </p:spPr>
      </p:pic>
      <p:pic>
        <p:nvPicPr>
          <p:cNvPr id="7" name="Picture 6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F40EE246-2EA3-925C-39C2-DE5694232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737"/>
          <a:stretch/>
        </p:blipFill>
        <p:spPr>
          <a:xfrm>
            <a:off x="1626907" y="3055526"/>
            <a:ext cx="3653948" cy="16344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Recursive Data Structures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326575"/>
            <a:ext cx="4823400" cy="36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</a:pPr>
            <a:r>
              <a:rPr lang="en" dirty="0" err="1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Pyret</a:t>
            </a:r>
            <a:r>
              <a:rPr lang="en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 Lists: A recursive data structure</a:t>
            </a:r>
            <a:endParaRPr sz="1800"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</a:pPr>
            <a:r>
              <a:rPr lang="en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Recursive definition allows you to have lists of arbitrary length</a:t>
            </a:r>
            <a:endParaRPr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</a:pPr>
            <a:r>
              <a:rPr lang="en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Adding elements to a list is cleaner</a:t>
            </a:r>
            <a:endParaRPr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tamaran"/>
              <a:buChar char="○"/>
            </a:pPr>
            <a:r>
              <a:rPr lang="en" sz="1600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Just add a pointer to the next element(like the diagram on the right)</a:t>
            </a:r>
            <a:endParaRPr sz="1600"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</a:pPr>
            <a:r>
              <a:rPr lang="en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Removing elements takes less space for lists in the form of </a:t>
            </a:r>
            <a:r>
              <a:rPr lang="en" dirty="0" err="1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Pyret</a:t>
            </a:r>
            <a:r>
              <a:rPr lang="en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 lists (recursive), rather than Python lists that are more linear in form.</a:t>
            </a:r>
            <a:endParaRPr sz="1600"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981250" y="372125"/>
            <a:ext cx="2362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Pyret List</a:t>
            </a:r>
            <a:endParaRPr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5981250" y="2925550"/>
            <a:ext cx="23628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Python List</a:t>
            </a:r>
            <a:endParaRPr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l="16492" b="24828"/>
          <a:stretch/>
        </p:blipFill>
        <p:spPr>
          <a:xfrm>
            <a:off x="5285700" y="3353375"/>
            <a:ext cx="3753899" cy="1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l="2400"/>
          <a:stretch/>
        </p:blipFill>
        <p:spPr>
          <a:xfrm>
            <a:off x="5578150" y="822400"/>
            <a:ext cx="2983225" cy="5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5700" y="1471012"/>
            <a:ext cx="3753900" cy="131008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6766343" y="1771538"/>
            <a:ext cx="1577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980000"/>
                </a:solidFill>
                <a:latin typeface="Average"/>
                <a:ea typeface="Average"/>
                <a:cs typeface="Average"/>
                <a:sym typeface="Average"/>
              </a:rPr>
              <a:t>Recursive Lists</a:t>
            </a:r>
            <a:endParaRPr sz="1600" b="1">
              <a:solidFill>
                <a:srgbClr val="98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HTML Tree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</a:pPr>
            <a:r>
              <a:rPr lang="en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Recursively defined Data Structure</a:t>
            </a:r>
            <a:endParaRPr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○"/>
            </a:pPr>
            <a:r>
              <a:rPr lang="en"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HTMLTree was discussed in lecture and will be used in the Lab Assignment!</a:t>
            </a:r>
            <a:endParaRPr sz="180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t="1884" b="11662"/>
          <a:stretch/>
        </p:blipFill>
        <p:spPr>
          <a:xfrm>
            <a:off x="0" y="2809475"/>
            <a:ext cx="9144000" cy="23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HTML Doc vs. HTML Tree Representation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r="23629" b="71932"/>
          <a:stretch/>
        </p:blipFill>
        <p:spPr>
          <a:xfrm>
            <a:off x="-20650" y="1370575"/>
            <a:ext cx="5243198" cy="110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t="90251" r="23629"/>
          <a:stretch/>
        </p:blipFill>
        <p:spPr>
          <a:xfrm>
            <a:off x="-20650" y="2480100"/>
            <a:ext cx="5243198" cy="3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650" y="2865450"/>
            <a:ext cx="5243199" cy="1775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6871250" y="1877075"/>
            <a:ext cx="9726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html</a:t>
            </a:r>
            <a:endParaRPr sz="1700" b="1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6280400" y="2460700"/>
            <a:ext cx="778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head</a:t>
            </a:r>
            <a:endParaRPr sz="1700" b="1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7692450" y="2529975"/>
            <a:ext cx="86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body</a:t>
            </a:r>
            <a:endParaRPr sz="1700" b="1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6050050" y="3176125"/>
            <a:ext cx="619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title</a:t>
            </a:r>
            <a:endParaRPr sz="1700" b="1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5538500" y="3956375"/>
            <a:ext cx="1520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“This is a page”</a:t>
            </a:r>
            <a:endParaRPr b="1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8139625" y="3182863"/>
            <a:ext cx="619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p</a:t>
            </a:r>
            <a:endParaRPr sz="1700" b="1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7260150" y="3852813"/>
            <a:ext cx="18156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“Here is a paragraph of text”</a:t>
            </a:r>
            <a:endParaRPr b="1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04" name="Google Shape;104;p17"/>
          <p:cNvCxnSpPr>
            <a:endCxn id="98" idx="0"/>
          </p:cNvCxnSpPr>
          <p:nvPr/>
        </p:nvCxnSpPr>
        <p:spPr>
          <a:xfrm flipH="1">
            <a:off x="6669500" y="2273500"/>
            <a:ext cx="331500" cy="187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7"/>
          <p:cNvCxnSpPr/>
          <p:nvPr/>
        </p:nvCxnSpPr>
        <p:spPr>
          <a:xfrm flipH="1">
            <a:off x="6389550" y="2900150"/>
            <a:ext cx="143100" cy="316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7"/>
          <p:cNvCxnSpPr/>
          <p:nvPr/>
        </p:nvCxnSpPr>
        <p:spPr>
          <a:xfrm flipH="1">
            <a:off x="6114950" y="3617475"/>
            <a:ext cx="208800" cy="348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7"/>
          <p:cNvCxnSpPr/>
          <p:nvPr/>
        </p:nvCxnSpPr>
        <p:spPr>
          <a:xfrm>
            <a:off x="7663500" y="2323875"/>
            <a:ext cx="317100" cy="208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7"/>
          <p:cNvCxnSpPr/>
          <p:nvPr/>
        </p:nvCxnSpPr>
        <p:spPr>
          <a:xfrm>
            <a:off x="8009425" y="2964975"/>
            <a:ext cx="187200" cy="259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8298700" y="3662325"/>
            <a:ext cx="128400" cy="174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7"/>
          <p:cNvSpPr txBox="1"/>
          <p:nvPr/>
        </p:nvSpPr>
        <p:spPr>
          <a:xfrm>
            <a:off x="6114950" y="1433850"/>
            <a:ext cx="23484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Tree Representation</a:t>
            </a:r>
            <a:endParaRPr sz="1900" b="1" u="sng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Define HTML Trees Recursively?</a:t>
            </a: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3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</a:pPr>
            <a:r>
              <a:rPr lang="en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If </a:t>
            </a:r>
            <a:r>
              <a:rPr lang="en"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you wanted to access a list that is nested, </a:t>
            </a:r>
            <a:r>
              <a:rPr lang="en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need to know</a:t>
            </a:r>
            <a:r>
              <a:rPr lang="en"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 how many tags to loop throug</a:t>
            </a:r>
            <a:r>
              <a:rPr lang="en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h</a:t>
            </a:r>
            <a:endParaRPr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○"/>
            </a:pPr>
            <a:r>
              <a:rPr lang="en" sz="16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Recursive Tree allows you to recursively call while Tree has children </a:t>
            </a:r>
            <a:endParaRPr sz="160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tamaran"/>
              <a:buChar char="■"/>
            </a:pPr>
            <a:r>
              <a:rPr lang="en" sz="15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Don’t need exact # of times to loop</a:t>
            </a:r>
            <a:endParaRPr sz="150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tamaran"/>
              <a:buChar char="●"/>
            </a:pPr>
            <a:r>
              <a:rPr lang="en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Structure (nestedness) of HTML Doc is already similar to that of a Tree</a:t>
            </a:r>
            <a:endParaRPr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atamaran"/>
              <a:buChar char="○"/>
            </a:pPr>
            <a:r>
              <a:rPr lang="en" sz="16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Nested Tags are </a:t>
            </a:r>
            <a:r>
              <a:rPr lang="en" sz="1600" u="sng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children</a:t>
            </a:r>
            <a:r>
              <a:rPr lang="en" sz="16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 of Parent Tag</a:t>
            </a:r>
            <a:endParaRPr sz="160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r="26030"/>
          <a:stretch/>
        </p:blipFill>
        <p:spPr>
          <a:xfrm>
            <a:off x="5738525" y="1428200"/>
            <a:ext cx="3276401" cy="2550251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18" name="Google Shape;118;p18"/>
          <p:cNvCxnSpPr/>
          <p:nvPr/>
        </p:nvCxnSpPr>
        <p:spPr>
          <a:xfrm>
            <a:off x="5257600" y="1673150"/>
            <a:ext cx="317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8"/>
          <p:cNvCxnSpPr/>
          <p:nvPr/>
        </p:nvCxnSpPr>
        <p:spPr>
          <a:xfrm flipH="1">
            <a:off x="5567350" y="1673150"/>
            <a:ext cx="7200" cy="864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8"/>
          <p:cNvCxnSpPr/>
          <p:nvPr/>
        </p:nvCxnSpPr>
        <p:spPr>
          <a:xfrm>
            <a:off x="5574550" y="2529710"/>
            <a:ext cx="482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6577025" y="3027475"/>
            <a:ext cx="1029000" cy="7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Google Shape;122;p18"/>
          <p:cNvCxnSpPr/>
          <p:nvPr/>
        </p:nvCxnSpPr>
        <p:spPr>
          <a:xfrm flipH="1">
            <a:off x="6455675" y="3129450"/>
            <a:ext cx="1029000" cy="7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3" name="Google Shape;123;p18"/>
          <p:cNvSpPr txBox="1"/>
          <p:nvPr/>
        </p:nvSpPr>
        <p:spPr>
          <a:xfrm>
            <a:off x="7642050" y="2825875"/>
            <a:ext cx="8862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tamaran"/>
                <a:ea typeface="Catamaran"/>
                <a:cs typeface="Catamaran"/>
                <a:sym typeface="Catamaran"/>
              </a:rPr>
              <a:t>parent tag</a:t>
            </a:r>
            <a:endParaRPr sz="13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7138925" y="3273825"/>
            <a:ext cx="8862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tamaran"/>
                <a:ea typeface="Catamaran"/>
                <a:cs typeface="Catamaran"/>
                <a:sym typeface="Catamaran"/>
              </a:rPr>
              <a:t>child tag</a:t>
            </a:r>
            <a:endParaRPr sz="1300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25" name="Google Shape;125;p18"/>
          <p:cNvCxnSpPr/>
          <p:nvPr/>
        </p:nvCxnSpPr>
        <p:spPr>
          <a:xfrm>
            <a:off x="7484675" y="3129450"/>
            <a:ext cx="6000" cy="207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- Recursive Function on HTML Tree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Catamaran"/>
              <a:buChar char="●"/>
            </a:pPr>
            <a:r>
              <a:rPr lang="en" sz="1700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Remember: To parse an HTML tree, we parse through the smaller ‘children’ HTML trees</a:t>
            </a:r>
            <a:endParaRPr sz="1700" dirty="0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Catamaran"/>
              <a:buChar char="●"/>
            </a:pPr>
            <a:r>
              <a:rPr lang="en" sz="1700" dirty="0" err="1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count_tag</a:t>
            </a:r>
            <a:r>
              <a:rPr lang="en" sz="1700" dirty="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(tree: </a:t>
            </a:r>
            <a:r>
              <a:rPr lang="en" sz="1700" dirty="0" err="1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HTMLTree</a:t>
            </a:r>
            <a:r>
              <a:rPr lang="en" sz="1700" dirty="0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, tag: str)</a:t>
            </a:r>
            <a:r>
              <a:rPr lang="en" sz="1700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: count the number of specific tag input (i.e. “p”) an HTML Doc has</a:t>
            </a:r>
            <a:endParaRPr sz="1700"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Catamaran"/>
              <a:buChar char="●"/>
            </a:pPr>
            <a:r>
              <a:rPr lang="en" sz="1700" dirty="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rPr>
              <a:t>Recurs through every child in HTML Tree and if the tag is equal to the input tag (i.e. “p”), add 1 </a:t>
            </a:r>
            <a:endParaRPr sz="1500" dirty="0">
              <a:solidFill>
                <a:schemeClr val="accent6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6151650" y="2486675"/>
            <a:ext cx="13110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HTMLTree</a:t>
            </a:r>
            <a:endParaRPr sz="1700" b="1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5670800" y="3146500"/>
            <a:ext cx="778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div</a:t>
            </a:r>
            <a:endParaRPr sz="1700" b="1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7311450" y="3215775"/>
            <a:ext cx="86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div</a:t>
            </a:r>
            <a:endParaRPr sz="1700" b="1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5440450" y="3861925"/>
            <a:ext cx="619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title</a:t>
            </a:r>
            <a:endParaRPr sz="1700" b="1" dirty="0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4928900" y="4642175"/>
            <a:ext cx="1520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“This is a page”</a:t>
            </a:r>
            <a:endParaRPr b="1" dirty="0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6768025" y="3868663"/>
            <a:ext cx="619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p</a:t>
            </a:r>
            <a:endParaRPr sz="1700" b="1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6498150" y="4691013"/>
            <a:ext cx="18156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“Text1”</a:t>
            </a:r>
            <a:endParaRPr b="1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39" name="Google Shape;139;p19"/>
          <p:cNvCxnSpPr>
            <a:endCxn id="133" idx="0"/>
          </p:cNvCxnSpPr>
          <p:nvPr/>
        </p:nvCxnSpPr>
        <p:spPr>
          <a:xfrm flipH="1">
            <a:off x="6059900" y="2959300"/>
            <a:ext cx="331500" cy="187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40;p19"/>
          <p:cNvCxnSpPr/>
          <p:nvPr/>
        </p:nvCxnSpPr>
        <p:spPr>
          <a:xfrm flipH="1">
            <a:off x="5779950" y="3585950"/>
            <a:ext cx="143100" cy="316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9"/>
          <p:cNvCxnSpPr/>
          <p:nvPr/>
        </p:nvCxnSpPr>
        <p:spPr>
          <a:xfrm flipH="1">
            <a:off x="5505350" y="4303275"/>
            <a:ext cx="208800" cy="348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7053900" y="3009675"/>
            <a:ext cx="317100" cy="208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19"/>
          <p:cNvCxnSpPr/>
          <p:nvPr/>
        </p:nvCxnSpPr>
        <p:spPr>
          <a:xfrm flipH="1">
            <a:off x="6936625" y="3650775"/>
            <a:ext cx="463200" cy="282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9"/>
          <p:cNvCxnSpPr/>
          <p:nvPr/>
        </p:nvCxnSpPr>
        <p:spPr>
          <a:xfrm>
            <a:off x="6861575" y="4361250"/>
            <a:ext cx="0" cy="321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45;p19"/>
          <p:cNvSpPr txBox="1"/>
          <p:nvPr/>
        </p:nvSpPr>
        <p:spPr>
          <a:xfrm>
            <a:off x="7453825" y="3868675"/>
            <a:ext cx="3171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p</a:t>
            </a:r>
            <a:endParaRPr sz="1700" b="1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7183950" y="4691013"/>
            <a:ext cx="18156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“Text2”</a:t>
            </a:r>
            <a:endParaRPr b="1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47" name="Google Shape;147;p19"/>
          <p:cNvCxnSpPr/>
          <p:nvPr/>
        </p:nvCxnSpPr>
        <p:spPr>
          <a:xfrm>
            <a:off x="7547375" y="4361250"/>
            <a:ext cx="0" cy="321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19"/>
          <p:cNvSpPr txBox="1"/>
          <p:nvPr/>
        </p:nvSpPr>
        <p:spPr>
          <a:xfrm>
            <a:off x="7987225" y="3868663"/>
            <a:ext cx="619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img</a:t>
            </a:r>
            <a:endParaRPr sz="1700" b="1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7869750" y="4691013"/>
            <a:ext cx="18156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rPr>
              <a:t>Image</a:t>
            </a:r>
            <a:endParaRPr b="1">
              <a:solidFill>
                <a:schemeClr val="lt2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50" name="Google Shape;150;p19"/>
          <p:cNvCxnSpPr/>
          <p:nvPr/>
        </p:nvCxnSpPr>
        <p:spPr>
          <a:xfrm>
            <a:off x="8233175" y="4361250"/>
            <a:ext cx="0" cy="321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19"/>
          <p:cNvCxnSpPr>
            <a:endCxn id="145" idx="0"/>
          </p:cNvCxnSpPr>
          <p:nvPr/>
        </p:nvCxnSpPr>
        <p:spPr>
          <a:xfrm flipH="1">
            <a:off x="7612375" y="3727075"/>
            <a:ext cx="16200" cy="141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19"/>
          <p:cNvCxnSpPr>
            <a:endCxn id="148" idx="0"/>
          </p:cNvCxnSpPr>
          <p:nvPr/>
        </p:nvCxnSpPr>
        <p:spPr>
          <a:xfrm>
            <a:off x="7780675" y="3574663"/>
            <a:ext cx="516300" cy="294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t="1884" r="49431" b="11662"/>
          <a:stretch/>
        </p:blipFill>
        <p:spPr>
          <a:xfrm>
            <a:off x="6075" y="2777162"/>
            <a:ext cx="4624098" cy="23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3DAE87B-5E86-F04B-09F3-083F713B7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19" t="12089" r="7795" b="12177"/>
          <a:stretch/>
        </p:blipFill>
        <p:spPr>
          <a:xfrm>
            <a:off x="698893" y="194310"/>
            <a:ext cx="7746213" cy="4754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358</Words>
  <Application>Microsoft Macintosh PowerPoint</Application>
  <PresentationFormat>On-screen Show (16:9)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Catamaran</vt:lpstr>
      <vt:lpstr>Average</vt:lpstr>
      <vt:lpstr>Oswald</vt:lpstr>
      <vt:lpstr>Courier New</vt:lpstr>
      <vt:lpstr>Slate</vt:lpstr>
      <vt:lpstr>Lab 03: Recursion</vt:lpstr>
      <vt:lpstr>Recursion</vt:lpstr>
      <vt:lpstr>Recursive Data Structures</vt:lpstr>
      <vt:lpstr>HTML Tree</vt:lpstr>
      <vt:lpstr>HTML Doc vs. HTML Tree Representation </vt:lpstr>
      <vt:lpstr>Why Define HTML Trees Recursively?</vt:lpstr>
      <vt:lpstr>Example - Recursive Function on HTML Tree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03: Recursion</dc:title>
  <cp:lastModifiedBy>Hernandez Sandate, Amanda</cp:lastModifiedBy>
  <cp:revision>4</cp:revision>
  <dcterms:modified xsi:type="dcterms:W3CDTF">2023-10-05T10:20:03Z</dcterms:modified>
</cp:coreProperties>
</file>